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 id="264" r:id="rId10"/>
    <p:sldId id="266"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png>
</file>

<file path=ppt/media/image12.jpg>
</file>

<file path=ppt/media/image13.png>
</file>

<file path=ppt/media/image14.png>
</file>

<file path=ppt/media/image2.png>
</file>

<file path=ppt/media/image3.JPG>
</file>

<file path=ppt/media/image4.jpeg>
</file>

<file path=ppt/media/image5.jpeg>
</file>

<file path=ppt/media/image6.jpe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7FFB7613-DDDC-4686-B900-B3DB7F914889}" type="datetimeFigureOut">
              <a:rPr lang="en-GB" smtClean="0"/>
              <a:t>20/04/2018</a:t>
            </a:fld>
            <a:endParaRPr lang="en-GB"/>
          </a:p>
        </p:txBody>
      </p:sp>
      <p:sp>
        <p:nvSpPr>
          <p:cNvPr id="5" name="Footer Placeholder 4"/>
          <p:cNvSpPr>
            <a:spLocks noGrp="1"/>
          </p:cNvSpPr>
          <p:nvPr>
            <p:ph type="ftr" sz="quarter" idx="11"/>
          </p:nvPr>
        </p:nvSpPr>
        <p:spPr>
          <a:xfrm>
            <a:off x="1371600" y="4323845"/>
            <a:ext cx="6400800" cy="365125"/>
          </a:xfrm>
        </p:spPr>
        <p:txBody>
          <a:bodyPr/>
          <a:lstStyle/>
          <a:p>
            <a:endParaRPr lang="en-GB"/>
          </a:p>
        </p:txBody>
      </p:sp>
      <p:sp>
        <p:nvSpPr>
          <p:cNvPr id="6" name="Slide Number Placeholder 5"/>
          <p:cNvSpPr>
            <a:spLocks noGrp="1"/>
          </p:cNvSpPr>
          <p:nvPr>
            <p:ph type="sldNum" sz="quarter" idx="12"/>
          </p:nvPr>
        </p:nvSpPr>
        <p:spPr>
          <a:xfrm>
            <a:off x="8077200" y="1430866"/>
            <a:ext cx="2743200" cy="365125"/>
          </a:xfrm>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3634126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601433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3274737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46636413-F840-437F-A772-F40F6E931C45}" type="slidenum">
              <a:rPr lang="en-GB" smtClean="0"/>
              <a:t>‹#›</a:t>
            </a:fld>
            <a:endParaRPr lang="en-GB"/>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788454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a:xfrm>
            <a:off x="685800" y="378883"/>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953421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7FFB7613-DDDC-4686-B900-B3DB7F914889}" type="datetimeFigureOut">
              <a:rPr lang="en-GB" smtClean="0"/>
              <a:t>20/04/2018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806090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7FFB7613-DDDC-4686-B900-B3DB7F914889}" type="datetimeFigureOut">
              <a:rPr lang="en-GB" smtClean="0"/>
              <a:t>20/04/2018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31300419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FB7613-DDDC-4686-B900-B3DB7F914889}" type="datetimeFigureOut">
              <a:rPr lang="en-GB" smtClean="0"/>
              <a:t>20/04/2018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13072696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7FFB7613-DDDC-4686-B900-B3DB7F914889}" type="datetimeFigureOut">
              <a:rPr lang="en-GB" smtClean="0"/>
              <a:t>20/04/2018</a:t>
            </a:fld>
            <a:endParaRPr lang="en-GB"/>
          </a:p>
        </p:txBody>
      </p:sp>
      <p:sp>
        <p:nvSpPr>
          <p:cNvPr id="5" name="Footer Placeholder 4"/>
          <p:cNvSpPr>
            <a:spLocks noGrp="1"/>
          </p:cNvSpPr>
          <p:nvPr>
            <p:ph type="ftr" sz="quarter" idx="11"/>
          </p:nvPr>
        </p:nvSpPr>
        <p:spPr>
          <a:xfrm>
            <a:off x="685800" y="381000"/>
            <a:ext cx="6991492" cy="36512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3905098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FB7613-DDDC-4686-B900-B3DB7F914889}" type="datetimeFigureOut">
              <a:rPr lang="en-GB" smtClean="0"/>
              <a:t>20/04/2018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3727841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FFB7613-DDDC-4686-B900-B3DB7F914889}" type="datetimeFigureOut">
              <a:rPr lang="en-GB" smtClean="0"/>
              <a:t>20/04/2018</a:t>
            </a:fld>
            <a:endParaRPr lang="en-GB"/>
          </a:p>
        </p:txBody>
      </p:sp>
      <p:sp>
        <p:nvSpPr>
          <p:cNvPr id="5" name="Footer Placeholder 4"/>
          <p:cNvSpPr>
            <a:spLocks noGrp="1"/>
          </p:cNvSpPr>
          <p:nvPr>
            <p:ph type="ftr" sz="quarter" idx="11"/>
          </p:nvPr>
        </p:nvSpPr>
        <p:spPr>
          <a:xfrm>
            <a:off x="685800" y="381001"/>
            <a:ext cx="6991492" cy="36406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008518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4133753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FFB7613-DDDC-4686-B900-B3DB7F914889}" type="datetimeFigureOut">
              <a:rPr lang="en-GB" smtClean="0"/>
              <a:t>20/04/2018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559926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FB7613-DDDC-4686-B900-B3DB7F914889}" type="datetimeFigureOut">
              <a:rPr lang="en-GB" smtClean="0"/>
              <a:t>20/04/2018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408066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FB7613-DDDC-4686-B900-B3DB7F914889}" type="datetimeFigureOut">
              <a:rPr lang="en-GB" smtClean="0"/>
              <a:t>20/04/2018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787146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078146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FFB7613-DDDC-4686-B900-B3DB7F914889}" type="datetimeFigureOut">
              <a:rPr lang="en-GB" smtClean="0"/>
              <a:t>20/04/2018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636413-F840-437F-A772-F40F6E931C45}" type="slidenum">
              <a:rPr lang="en-GB" smtClean="0"/>
              <a:t>‹#›</a:t>
            </a:fld>
            <a:endParaRPr lang="en-GB"/>
          </a:p>
        </p:txBody>
      </p:sp>
    </p:spTree>
    <p:extLst>
      <p:ext uri="{BB962C8B-B14F-4D97-AF65-F5344CB8AC3E}">
        <p14:creationId xmlns:p14="http://schemas.microsoft.com/office/powerpoint/2010/main" val="29860433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FFB7613-DDDC-4686-B900-B3DB7F914889}" type="datetimeFigureOut">
              <a:rPr lang="en-GB" smtClean="0"/>
              <a:t>20/04/2018</a:t>
            </a:fld>
            <a:endParaRPr lang="en-GB"/>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6636413-F840-437F-A772-F40F6E931C45}" type="slidenum">
              <a:rPr lang="en-GB" smtClean="0"/>
              <a:t>‹#›</a:t>
            </a:fld>
            <a:endParaRPr lang="en-GB"/>
          </a:p>
        </p:txBody>
      </p:sp>
    </p:spTree>
    <p:extLst>
      <p:ext uri="{BB962C8B-B14F-4D97-AF65-F5344CB8AC3E}">
        <p14:creationId xmlns:p14="http://schemas.microsoft.com/office/powerpoint/2010/main" val="2057399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DF51E-5F3D-497C-91B7-19BC4CDD9629}"/>
              </a:ext>
            </a:extLst>
          </p:cNvPr>
          <p:cNvSpPr>
            <a:spLocks noGrp="1"/>
          </p:cNvSpPr>
          <p:nvPr>
            <p:ph type="ctrTitle"/>
          </p:nvPr>
        </p:nvSpPr>
        <p:spPr/>
        <p:txBody>
          <a:bodyPr/>
          <a:lstStyle/>
          <a:p>
            <a:r>
              <a:rPr lang="en-GB" dirty="0">
                <a:latin typeface="Trebuchet MS" panose="020B0603020202020204" pitchFamily="34" charset="0"/>
              </a:rPr>
              <a:t>Covina</a:t>
            </a:r>
          </a:p>
        </p:txBody>
      </p:sp>
      <p:sp>
        <p:nvSpPr>
          <p:cNvPr id="3" name="Subtitle 2">
            <a:extLst>
              <a:ext uri="{FF2B5EF4-FFF2-40B4-BE49-F238E27FC236}">
                <a16:creationId xmlns:a16="http://schemas.microsoft.com/office/drawing/2014/main" id="{5C73F9B4-6506-4EF5-86E0-94147E413B74}"/>
              </a:ext>
            </a:extLst>
          </p:cNvPr>
          <p:cNvSpPr>
            <a:spLocks noGrp="1"/>
          </p:cNvSpPr>
          <p:nvPr>
            <p:ph type="subTitle" idx="1"/>
          </p:nvPr>
        </p:nvSpPr>
        <p:spPr/>
        <p:txBody>
          <a:bodyPr/>
          <a:lstStyle/>
          <a:p>
            <a:r>
              <a:rPr lang="en-GB" dirty="0"/>
              <a:t>The sharing cultural experiences platform</a:t>
            </a:r>
          </a:p>
        </p:txBody>
      </p:sp>
      <p:pic>
        <p:nvPicPr>
          <p:cNvPr id="5" name="Picture 4">
            <a:extLst>
              <a:ext uri="{FF2B5EF4-FFF2-40B4-BE49-F238E27FC236}">
                <a16:creationId xmlns:a16="http://schemas.microsoft.com/office/drawing/2014/main" id="{601B974C-2315-477B-B6AF-ADB805066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9448" y="1556578"/>
            <a:ext cx="4619625" cy="2952750"/>
          </a:xfrm>
          <a:prstGeom prst="rect">
            <a:avLst/>
          </a:prstGeom>
        </p:spPr>
      </p:pic>
    </p:spTree>
    <p:extLst>
      <p:ext uri="{BB962C8B-B14F-4D97-AF65-F5344CB8AC3E}">
        <p14:creationId xmlns:p14="http://schemas.microsoft.com/office/powerpoint/2010/main" val="243973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13358-4672-44CD-A8C4-93808E2AAC62}"/>
              </a:ext>
            </a:extLst>
          </p:cNvPr>
          <p:cNvSpPr>
            <a:spLocks noGrp="1"/>
          </p:cNvSpPr>
          <p:nvPr>
            <p:ph type="title"/>
          </p:nvPr>
        </p:nvSpPr>
        <p:spPr/>
        <p:txBody>
          <a:bodyPr/>
          <a:lstStyle/>
          <a:p>
            <a:endParaRPr lang="en-GB" dirty="0"/>
          </a:p>
        </p:txBody>
      </p:sp>
      <p:sp>
        <p:nvSpPr>
          <p:cNvPr id="3" name="Content Placeholder 2">
            <a:extLst>
              <a:ext uri="{FF2B5EF4-FFF2-40B4-BE49-F238E27FC236}">
                <a16:creationId xmlns:a16="http://schemas.microsoft.com/office/drawing/2014/main" id="{6D41EF46-2577-40F7-A4B3-11E40656D2AD}"/>
              </a:ext>
            </a:extLst>
          </p:cNvPr>
          <p:cNvSpPr>
            <a:spLocks noGrp="1"/>
          </p:cNvSpPr>
          <p:nvPr>
            <p:ph idx="1"/>
          </p:nvPr>
        </p:nvSpPr>
        <p:spPr/>
        <p:txBody>
          <a:bodyPr/>
          <a:lstStyle/>
          <a:p>
            <a:endParaRPr lang="en-GB" dirty="0"/>
          </a:p>
        </p:txBody>
      </p:sp>
      <p:pic>
        <p:nvPicPr>
          <p:cNvPr id="4" name="Picture 3">
            <a:extLst>
              <a:ext uri="{FF2B5EF4-FFF2-40B4-BE49-F238E27FC236}">
                <a16:creationId xmlns:a16="http://schemas.microsoft.com/office/drawing/2014/main" id="{3B1CB950-F040-4700-89A7-A08B46E721A6}"/>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Tree>
    <p:extLst>
      <p:ext uri="{BB962C8B-B14F-4D97-AF65-F5344CB8AC3E}">
        <p14:creationId xmlns:p14="http://schemas.microsoft.com/office/powerpoint/2010/main" val="595003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13358-4672-44CD-A8C4-93808E2AAC62}"/>
              </a:ext>
            </a:extLst>
          </p:cNvPr>
          <p:cNvSpPr>
            <a:spLocks noGrp="1"/>
          </p:cNvSpPr>
          <p:nvPr>
            <p:ph type="title"/>
          </p:nvPr>
        </p:nvSpPr>
        <p:spPr/>
        <p:txBody>
          <a:bodyPr>
            <a:normAutofit/>
          </a:bodyPr>
          <a:lstStyle/>
          <a:p>
            <a:r>
              <a:rPr lang="en-GB" sz="1800" dirty="0"/>
              <a:t>Thankyou</a:t>
            </a:r>
          </a:p>
        </p:txBody>
      </p:sp>
      <p:sp>
        <p:nvSpPr>
          <p:cNvPr id="3" name="Content Placeholder 2">
            <a:extLst>
              <a:ext uri="{FF2B5EF4-FFF2-40B4-BE49-F238E27FC236}">
                <a16:creationId xmlns:a16="http://schemas.microsoft.com/office/drawing/2014/main" id="{6D41EF46-2577-40F7-A4B3-11E40656D2AD}"/>
              </a:ext>
            </a:extLst>
          </p:cNvPr>
          <p:cNvSpPr>
            <a:spLocks noGrp="1"/>
          </p:cNvSpPr>
          <p:nvPr>
            <p:ph idx="1"/>
          </p:nvPr>
        </p:nvSpPr>
        <p:spPr>
          <a:xfrm>
            <a:off x="685800" y="2833875"/>
            <a:ext cx="10820400" cy="4024125"/>
          </a:xfrm>
        </p:spPr>
        <p:txBody>
          <a:bodyPr>
            <a:normAutofit/>
          </a:bodyPr>
          <a:lstStyle/>
          <a:p>
            <a:pPr marL="0" indent="0" algn="ctr">
              <a:buNone/>
            </a:pPr>
            <a:r>
              <a:rPr lang="en-GB" sz="9600" dirty="0"/>
              <a:t>Q &amp; A</a:t>
            </a:r>
          </a:p>
        </p:txBody>
      </p:sp>
      <p:pic>
        <p:nvPicPr>
          <p:cNvPr id="4" name="Picture 3">
            <a:extLst>
              <a:ext uri="{FF2B5EF4-FFF2-40B4-BE49-F238E27FC236}">
                <a16:creationId xmlns:a16="http://schemas.microsoft.com/office/drawing/2014/main" id="{3B1CB950-F040-4700-89A7-A08B46E721A6}"/>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Tree>
    <p:extLst>
      <p:ext uri="{BB962C8B-B14F-4D97-AF65-F5344CB8AC3E}">
        <p14:creationId xmlns:p14="http://schemas.microsoft.com/office/powerpoint/2010/main" val="4171177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FA6F0-1BE7-431B-8FF2-D1A0AB44E909}"/>
              </a:ext>
            </a:extLst>
          </p:cNvPr>
          <p:cNvSpPr>
            <a:spLocks noGrp="1"/>
          </p:cNvSpPr>
          <p:nvPr>
            <p:ph type="title"/>
          </p:nvPr>
        </p:nvSpPr>
        <p:spPr/>
        <p:txBody>
          <a:bodyPr/>
          <a:lstStyle/>
          <a:p>
            <a:r>
              <a:rPr lang="en-GB" dirty="0"/>
              <a:t>Meet the team</a:t>
            </a:r>
          </a:p>
        </p:txBody>
      </p:sp>
      <p:pic>
        <p:nvPicPr>
          <p:cNvPr id="5" name="Picture 4">
            <a:extLst>
              <a:ext uri="{FF2B5EF4-FFF2-40B4-BE49-F238E27FC236}">
                <a16:creationId xmlns:a16="http://schemas.microsoft.com/office/drawing/2014/main" id="{CA494F41-14DA-4477-AD19-DB0286A20D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513342" y="767963"/>
            <a:ext cx="2259717" cy="1694788"/>
          </a:xfrm>
          <a:prstGeom prst="rect">
            <a:avLst/>
          </a:prstGeom>
        </p:spPr>
      </p:pic>
      <p:pic>
        <p:nvPicPr>
          <p:cNvPr id="7" name="Picture 6">
            <a:extLst>
              <a:ext uri="{FF2B5EF4-FFF2-40B4-BE49-F238E27FC236}">
                <a16:creationId xmlns:a16="http://schemas.microsoft.com/office/drawing/2014/main" id="{85512872-EE95-4204-84F9-6E33EF6AB5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637" y="2239861"/>
            <a:ext cx="1662668" cy="2218885"/>
          </a:xfrm>
          <a:prstGeom prst="rect">
            <a:avLst/>
          </a:prstGeom>
        </p:spPr>
      </p:pic>
      <p:sp>
        <p:nvSpPr>
          <p:cNvPr id="8" name="TextBox 7">
            <a:extLst>
              <a:ext uri="{FF2B5EF4-FFF2-40B4-BE49-F238E27FC236}">
                <a16:creationId xmlns:a16="http://schemas.microsoft.com/office/drawing/2014/main" id="{8BCCBEE3-BE4F-4A42-958F-383F16993F1A}"/>
              </a:ext>
            </a:extLst>
          </p:cNvPr>
          <p:cNvSpPr txBox="1"/>
          <p:nvPr/>
        </p:nvSpPr>
        <p:spPr>
          <a:xfrm>
            <a:off x="2968305" y="721724"/>
            <a:ext cx="1325460" cy="461665"/>
          </a:xfrm>
          <a:prstGeom prst="rect">
            <a:avLst/>
          </a:prstGeom>
          <a:noFill/>
        </p:spPr>
        <p:txBody>
          <a:bodyPr wrap="square" rtlCol="0">
            <a:spAutoFit/>
          </a:bodyPr>
          <a:lstStyle/>
          <a:p>
            <a:r>
              <a:rPr lang="en-GB" sz="2400" b="1" dirty="0"/>
              <a:t>Tony</a:t>
            </a:r>
          </a:p>
        </p:txBody>
      </p:sp>
      <p:sp>
        <p:nvSpPr>
          <p:cNvPr id="9" name="TextBox 8">
            <a:extLst>
              <a:ext uri="{FF2B5EF4-FFF2-40B4-BE49-F238E27FC236}">
                <a16:creationId xmlns:a16="http://schemas.microsoft.com/office/drawing/2014/main" id="{0D2BEEF8-CEC6-4091-8DD6-00F78EAF7BB0}"/>
              </a:ext>
            </a:extLst>
          </p:cNvPr>
          <p:cNvSpPr txBox="1"/>
          <p:nvPr/>
        </p:nvSpPr>
        <p:spPr>
          <a:xfrm>
            <a:off x="4663610" y="4734697"/>
            <a:ext cx="1325460" cy="461665"/>
          </a:xfrm>
          <a:prstGeom prst="rect">
            <a:avLst/>
          </a:prstGeom>
          <a:noFill/>
        </p:spPr>
        <p:txBody>
          <a:bodyPr wrap="square" rtlCol="0">
            <a:spAutoFit/>
          </a:bodyPr>
          <a:lstStyle/>
          <a:p>
            <a:r>
              <a:rPr lang="en-GB" sz="2400" b="1" dirty="0"/>
              <a:t>Niki</a:t>
            </a:r>
          </a:p>
        </p:txBody>
      </p:sp>
      <p:sp>
        <p:nvSpPr>
          <p:cNvPr id="10" name="TextBox 9">
            <a:extLst>
              <a:ext uri="{FF2B5EF4-FFF2-40B4-BE49-F238E27FC236}">
                <a16:creationId xmlns:a16="http://schemas.microsoft.com/office/drawing/2014/main" id="{A234561F-ECF8-4841-A4AE-45144B8EC972}"/>
              </a:ext>
            </a:extLst>
          </p:cNvPr>
          <p:cNvSpPr txBox="1"/>
          <p:nvPr/>
        </p:nvSpPr>
        <p:spPr>
          <a:xfrm>
            <a:off x="7357347" y="2222869"/>
            <a:ext cx="1325460" cy="461665"/>
          </a:xfrm>
          <a:prstGeom prst="rect">
            <a:avLst/>
          </a:prstGeom>
          <a:noFill/>
        </p:spPr>
        <p:txBody>
          <a:bodyPr wrap="square" rtlCol="0">
            <a:spAutoFit/>
          </a:bodyPr>
          <a:lstStyle/>
          <a:p>
            <a:r>
              <a:rPr lang="en-GB" sz="2400" b="1" dirty="0"/>
              <a:t>Wan</a:t>
            </a:r>
          </a:p>
        </p:txBody>
      </p:sp>
      <p:sp>
        <p:nvSpPr>
          <p:cNvPr id="11" name="TextBox 10">
            <a:extLst>
              <a:ext uri="{FF2B5EF4-FFF2-40B4-BE49-F238E27FC236}">
                <a16:creationId xmlns:a16="http://schemas.microsoft.com/office/drawing/2014/main" id="{159DD7DB-8C81-498A-8CD5-99CE87D97901}"/>
              </a:ext>
            </a:extLst>
          </p:cNvPr>
          <p:cNvSpPr txBox="1"/>
          <p:nvPr/>
        </p:nvSpPr>
        <p:spPr>
          <a:xfrm>
            <a:off x="10674991" y="2514383"/>
            <a:ext cx="2319556" cy="461665"/>
          </a:xfrm>
          <a:prstGeom prst="rect">
            <a:avLst/>
          </a:prstGeom>
          <a:noFill/>
        </p:spPr>
        <p:txBody>
          <a:bodyPr wrap="square" rtlCol="0">
            <a:spAutoFit/>
          </a:bodyPr>
          <a:lstStyle/>
          <a:p>
            <a:r>
              <a:rPr lang="en-GB" sz="2400" b="1" dirty="0"/>
              <a:t>Theodora</a:t>
            </a:r>
          </a:p>
        </p:txBody>
      </p:sp>
      <p:sp>
        <p:nvSpPr>
          <p:cNvPr id="12" name="TextBox 11">
            <a:extLst>
              <a:ext uri="{FF2B5EF4-FFF2-40B4-BE49-F238E27FC236}">
                <a16:creationId xmlns:a16="http://schemas.microsoft.com/office/drawing/2014/main" id="{C094C61F-CD7F-4749-A2DE-94E7172981B1}"/>
              </a:ext>
            </a:extLst>
          </p:cNvPr>
          <p:cNvSpPr txBox="1"/>
          <p:nvPr/>
        </p:nvSpPr>
        <p:spPr>
          <a:xfrm>
            <a:off x="356533" y="3749673"/>
            <a:ext cx="1325460" cy="461665"/>
          </a:xfrm>
          <a:prstGeom prst="rect">
            <a:avLst/>
          </a:prstGeom>
          <a:noFill/>
        </p:spPr>
        <p:txBody>
          <a:bodyPr wrap="square" rtlCol="0">
            <a:spAutoFit/>
          </a:bodyPr>
          <a:lstStyle/>
          <a:p>
            <a:r>
              <a:rPr lang="en-GB" sz="2400" b="1" dirty="0"/>
              <a:t>Euan</a:t>
            </a:r>
          </a:p>
        </p:txBody>
      </p:sp>
      <p:pic>
        <p:nvPicPr>
          <p:cNvPr id="14" name="Picture 13">
            <a:extLst>
              <a:ext uri="{FF2B5EF4-FFF2-40B4-BE49-F238E27FC236}">
                <a16:creationId xmlns:a16="http://schemas.microsoft.com/office/drawing/2014/main" id="{A6C53D1E-D107-4747-9DC4-C7C0920931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196362"/>
            <a:ext cx="2215517" cy="1661638"/>
          </a:xfrm>
          <a:prstGeom prst="rect">
            <a:avLst/>
          </a:prstGeom>
        </p:spPr>
      </p:pic>
      <p:pic>
        <p:nvPicPr>
          <p:cNvPr id="15" name="Picture 14">
            <a:extLst>
              <a:ext uri="{FF2B5EF4-FFF2-40B4-BE49-F238E27FC236}">
                <a16:creationId xmlns:a16="http://schemas.microsoft.com/office/drawing/2014/main" id="{06FF3EEA-7A71-40E6-B556-70A55E08B028}"/>
              </a:ext>
            </a:extLst>
          </p:cNvPr>
          <p:cNvPicPr>
            <a:picLocks noChangeAspect="1"/>
          </p:cNvPicPr>
          <p:nvPr/>
        </p:nvPicPr>
        <p:blipFill>
          <a:blip r:embed="rId5">
            <a:lum bright="70000" contrast="-70000"/>
            <a:extLst>
              <a:ext uri="{28A0092B-C50C-407E-A947-70E740481C1C}">
                <a14:useLocalDpi xmlns:a14="http://schemas.microsoft.com/office/drawing/2010/main" val="0"/>
              </a:ext>
            </a:extLst>
          </a:blip>
          <a:stretch>
            <a:fillRect/>
          </a:stretch>
        </p:blipFill>
        <p:spPr>
          <a:xfrm>
            <a:off x="10864846" y="5383980"/>
            <a:ext cx="1327154" cy="1441936"/>
          </a:xfrm>
          <a:prstGeom prst="rect">
            <a:avLst/>
          </a:prstGeom>
        </p:spPr>
      </p:pic>
      <p:pic>
        <p:nvPicPr>
          <p:cNvPr id="16" name="Picture 15">
            <a:extLst>
              <a:ext uri="{FF2B5EF4-FFF2-40B4-BE49-F238E27FC236}">
                <a16:creationId xmlns:a16="http://schemas.microsoft.com/office/drawing/2014/main" id="{BFCCE401-03CE-4F19-8A7A-EBAE1A7BCF9F}"/>
              </a:ext>
            </a:extLst>
          </p:cNvPr>
          <p:cNvPicPr>
            <a:picLocks noChangeAspect="1"/>
          </p:cNvPicPr>
          <p:nvPr/>
        </p:nvPicPr>
        <p:blipFill rotWithShape="1">
          <a:blip r:embed="rId6"/>
          <a:srcRect l="172" t="37444" r="76203" b="952"/>
          <a:stretch/>
        </p:blipFill>
        <p:spPr>
          <a:xfrm>
            <a:off x="6160517" y="2100050"/>
            <a:ext cx="1148715" cy="2533649"/>
          </a:xfrm>
          <a:prstGeom prst="rect">
            <a:avLst/>
          </a:prstGeom>
        </p:spPr>
      </p:pic>
      <p:pic>
        <p:nvPicPr>
          <p:cNvPr id="17" name="Picture 16">
            <a:extLst>
              <a:ext uri="{FF2B5EF4-FFF2-40B4-BE49-F238E27FC236}">
                <a16:creationId xmlns:a16="http://schemas.microsoft.com/office/drawing/2014/main" id="{2C234C47-70D3-4C91-B2E4-E6BC38646CAB}"/>
              </a:ext>
            </a:extLst>
          </p:cNvPr>
          <p:cNvPicPr>
            <a:picLocks noChangeAspect="1"/>
          </p:cNvPicPr>
          <p:nvPr/>
        </p:nvPicPr>
        <p:blipFill rotWithShape="1">
          <a:blip r:embed="rId7">
            <a:extLst>
              <a:ext uri="{28A0092B-C50C-407E-A947-70E740481C1C}">
                <a14:useLocalDpi xmlns:a14="http://schemas.microsoft.com/office/drawing/2010/main" val="0"/>
              </a:ext>
            </a:extLst>
          </a:blip>
          <a:srcRect l="21669" t="44221" r="56080" b="572"/>
          <a:stretch/>
        </p:blipFill>
        <p:spPr>
          <a:xfrm>
            <a:off x="3622510" y="4431476"/>
            <a:ext cx="1020690" cy="2143125"/>
          </a:xfrm>
          <a:prstGeom prst="rect">
            <a:avLst/>
          </a:prstGeom>
        </p:spPr>
      </p:pic>
      <p:pic>
        <p:nvPicPr>
          <p:cNvPr id="18" name="Picture 17">
            <a:extLst>
              <a:ext uri="{FF2B5EF4-FFF2-40B4-BE49-F238E27FC236}">
                <a16:creationId xmlns:a16="http://schemas.microsoft.com/office/drawing/2014/main" id="{284FC0AF-8525-40D4-9822-6A9DEF53A498}"/>
              </a:ext>
            </a:extLst>
          </p:cNvPr>
          <p:cNvPicPr>
            <a:picLocks noChangeAspect="1"/>
          </p:cNvPicPr>
          <p:nvPr/>
        </p:nvPicPr>
        <p:blipFill rotWithShape="1">
          <a:blip r:embed="rId7">
            <a:extLst>
              <a:ext uri="{28A0092B-C50C-407E-A947-70E740481C1C}">
                <a14:useLocalDpi xmlns:a14="http://schemas.microsoft.com/office/drawing/2010/main" val="0"/>
              </a:ext>
            </a:extLst>
          </a:blip>
          <a:srcRect l="43415" t="42512" r="37547" b="768"/>
          <a:stretch/>
        </p:blipFill>
        <p:spPr>
          <a:xfrm>
            <a:off x="9736063" y="2433429"/>
            <a:ext cx="938928" cy="2367171"/>
          </a:xfrm>
          <a:prstGeom prst="rect">
            <a:avLst/>
          </a:prstGeom>
        </p:spPr>
      </p:pic>
      <p:pic>
        <p:nvPicPr>
          <p:cNvPr id="19" name="Picture 18">
            <a:extLst>
              <a:ext uri="{FF2B5EF4-FFF2-40B4-BE49-F238E27FC236}">
                <a16:creationId xmlns:a16="http://schemas.microsoft.com/office/drawing/2014/main" id="{7262880B-D7A0-4D21-9F8A-4EEDA58F02F3}"/>
              </a:ext>
            </a:extLst>
          </p:cNvPr>
          <p:cNvPicPr>
            <a:picLocks noChangeAspect="1"/>
          </p:cNvPicPr>
          <p:nvPr/>
        </p:nvPicPr>
        <p:blipFill rotWithShape="1">
          <a:blip r:embed="rId7">
            <a:extLst>
              <a:ext uri="{28A0092B-C50C-407E-A947-70E740481C1C}">
                <a14:useLocalDpi xmlns:a14="http://schemas.microsoft.com/office/drawing/2010/main" val="0"/>
              </a:ext>
            </a:extLst>
          </a:blip>
          <a:srcRect l="59899" t="42099" r="16546"/>
          <a:stretch/>
        </p:blipFill>
        <p:spPr>
          <a:xfrm>
            <a:off x="8316204" y="4578904"/>
            <a:ext cx="1020690" cy="2123302"/>
          </a:xfrm>
          <a:prstGeom prst="rect">
            <a:avLst/>
          </a:prstGeom>
        </p:spPr>
      </p:pic>
      <p:sp>
        <p:nvSpPr>
          <p:cNvPr id="20" name="TextBox 19">
            <a:extLst>
              <a:ext uri="{FF2B5EF4-FFF2-40B4-BE49-F238E27FC236}">
                <a16:creationId xmlns:a16="http://schemas.microsoft.com/office/drawing/2014/main" id="{A8807E5D-3ADB-4710-808D-768A41FCC10E}"/>
              </a:ext>
            </a:extLst>
          </p:cNvPr>
          <p:cNvSpPr txBox="1"/>
          <p:nvPr/>
        </p:nvSpPr>
        <p:spPr>
          <a:xfrm>
            <a:off x="9398533" y="5041373"/>
            <a:ext cx="2053849" cy="461665"/>
          </a:xfrm>
          <a:prstGeom prst="rect">
            <a:avLst/>
          </a:prstGeom>
          <a:noFill/>
        </p:spPr>
        <p:txBody>
          <a:bodyPr wrap="square" rtlCol="0">
            <a:spAutoFit/>
          </a:bodyPr>
          <a:lstStyle/>
          <a:p>
            <a:r>
              <a:rPr lang="en-GB" sz="2400" b="1" dirty="0" err="1"/>
              <a:t>Miaorong</a:t>
            </a:r>
            <a:endParaRPr lang="en-GB" sz="2400" b="1" dirty="0"/>
          </a:p>
        </p:txBody>
      </p:sp>
    </p:spTree>
    <p:extLst>
      <p:ext uri="{BB962C8B-B14F-4D97-AF65-F5344CB8AC3E}">
        <p14:creationId xmlns:p14="http://schemas.microsoft.com/office/powerpoint/2010/main" val="651912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0D3F5-E379-4382-A40C-6FDE3E92E7B3}"/>
              </a:ext>
            </a:extLst>
          </p:cNvPr>
          <p:cNvSpPr>
            <a:spLocks noGrp="1"/>
          </p:cNvSpPr>
          <p:nvPr>
            <p:ph type="title"/>
          </p:nvPr>
        </p:nvSpPr>
        <p:spPr/>
        <p:txBody>
          <a:bodyPr/>
          <a:lstStyle/>
          <a:p>
            <a:r>
              <a:rPr lang="en-GB" dirty="0"/>
              <a:t>Ideas</a:t>
            </a:r>
          </a:p>
        </p:txBody>
      </p:sp>
      <p:sp>
        <p:nvSpPr>
          <p:cNvPr id="3" name="Content Placeholder 2">
            <a:extLst>
              <a:ext uri="{FF2B5EF4-FFF2-40B4-BE49-F238E27FC236}">
                <a16:creationId xmlns:a16="http://schemas.microsoft.com/office/drawing/2014/main" id="{F3D643B8-C975-46D7-B63F-1EE3093E8407}"/>
              </a:ext>
            </a:extLst>
          </p:cNvPr>
          <p:cNvSpPr>
            <a:spLocks noGrp="1"/>
          </p:cNvSpPr>
          <p:nvPr>
            <p:ph idx="1"/>
          </p:nvPr>
        </p:nvSpPr>
        <p:spPr/>
        <p:txBody>
          <a:bodyPr/>
          <a:lstStyle/>
          <a:p>
            <a:pPr marL="0" indent="0">
              <a:buNone/>
            </a:pPr>
            <a:r>
              <a:rPr lang="en-GB" dirty="0"/>
              <a:t>Our group project was orientated around the topic </a:t>
            </a:r>
            <a:r>
              <a:rPr lang="en-GB"/>
              <a:t>of Artificial </a:t>
            </a:r>
            <a:r>
              <a:rPr lang="en-GB" dirty="0"/>
              <a:t>Intelligence and/or Machine Learning to enhance the culture exchange between the UK and China, which is obviously an important subject to work on.</a:t>
            </a:r>
          </a:p>
          <a:p>
            <a:pPr marL="0" indent="0" algn="ctr">
              <a:buNone/>
            </a:pPr>
            <a:r>
              <a:rPr lang="en-GB" u="sng" dirty="0"/>
              <a:t>Initial ideas:</a:t>
            </a:r>
          </a:p>
          <a:p>
            <a:pPr marL="0" indent="0" algn="ctr">
              <a:buNone/>
            </a:pPr>
            <a:r>
              <a:rPr lang="en-GB" dirty="0"/>
              <a:t>A phone application</a:t>
            </a:r>
          </a:p>
          <a:p>
            <a:pPr marL="0" indent="0" algn="ctr">
              <a:buNone/>
            </a:pPr>
            <a:r>
              <a:rPr lang="en-GB" dirty="0"/>
              <a:t>A website</a:t>
            </a:r>
          </a:p>
          <a:p>
            <a:pPr marL="0" indent="0">
              <a:buNone/>
            </a:pPr>
            <a:endParaRPr lang="en-GB" dirty="0"/>
          </a:p>
        </p:txBody>
      </p:sp>
      <p:pic>
        <p:nvPicPr>
          <p:cNvPr id="4" name="Picture 3">
            <a:extLst>
              <a:ext uri="{FF2B5EF4-FFF2-40B4-BE49-F238E27FC236}">
                <a16:creationId xmlns:a16="http://schemas.microsoft.com/office/drawing/2014/main" id="{613FC7A2-22D8-4E5F-9897-5E0C295EB584}"/>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72659"/>
            <a:ext cx="1327154" cy="1441936"/>
          </a:xfrm>
          <a:prstGeom prst="rect">
            <a:avLst/>
          </a:prstGeom>
        </p:spPr>
      </p:pic>
    </p:spTree>
    <p:extLst>
      <p:ext uri="{BB962C8B-B14F-4D97-AF65-F5344CB8AC3E}">
        <p14:creationId xmlns:p14="http://schemas.microsoft.com/office/powerpoint/2010/main" val="3854354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550FF-828F-45A2-9E73-CD9118E15AFA}"/>
              </a:ext>
            </a:extLst>
          </p:cNvPr>
          <p:cNvSpPr>
            <a:spLocks noGrp="1"/>
          </p:cNvSpPr>
          <p:nvPr>
            <p:ph type="title"/>
          </p:nvPr>
        </p:nvSpPr>
        <p:spPr>
          <a:xfrm>
            <a:off x="2491530" y="764373"/>
            <a:ext cx="9014670" cy="1293028"/>
          </a:xfrm>
        </p:spPr>
        <p:txBody>
          <a:bodyPr/>
          <a:lstStyle/>
          <a:p>
            <a:r>
              <a:rPr lang="en-GB" dirty="0"/>
              <a:t>Option 1 – Phone Application</a:t>
            </a:r>
          </a:p>
        </p:txBody>
      </p:sp>
      <p:sp>
        <p:nvSpPr>
          <p:cNvPr id="3" name="Content Placeholder 2">
            <a:extLst>
              <a:ext uri="{FF2B5EF4-FFF2-40B4-BE49-F238E27FC236}">
                <a16:creationId xmlns:a16="http://schemas.microsoft.com/office/drawing/2014/main" id="{BC080A19-432B-4E64-9107-1B5452C2F70A}"/>
              </a:ext>
            </a:extLst>
          </p:cNvPr>
          <p:cNvSpPr>
            <a:spLocks noGrp="1"/>
          </p:cNvSpPr>
          <p:nvPr>
            <p:ph idx="1"/>
          </p:nvPr>
        </p:nvSpPr>
        <p:spPr/>
        <p:txBody>
          <a:bodyPr>
            <a:normAutofit/>
          </a:bodyPr>
          <a:lstStyle/>
          <a:p>
            <a:pPr marL="0" indent="0">
              <a:buNone/>
            </a:pPr>
            <a:r>
              <a:rPr lang="en-GB" sz="2400" dirty="0"/>
              <a:t>As a group our first idea was to come up with as many ideas as we could think of which would inherit some kind of artificial intelligence and/or machine learning.</a:t>
            </a:r>
          </a:p>
          <a:p>
            <a:pPr marL="0" indent="0">
              <a:buNone/>
            </a:pPr>
            <a:endParaRPr lang="en-GB" sz="2400" dirty="0"/>
          </a:p>
          <a:p>
            <a:pPr marL="0" indent="0">
              <a:buNone/>
            </a:pPr>
            <a:r>
              <a:rPr lang="en-GB" sz="2400" dirty="0"/>
              <a:t>The first solidified idea we agreed on was to create and develop a mobile application which end users would be able to download from their respective application store (android – </a:t>
            </a:r>
            <a:r>
              <a:rPr lang="en-GB" sz="2400" dirty="0" err="1"/>
              <a:t>GooglePlay</a:t>
            </a:r>
            <a:r>
              <a:rPr lang="en-GB" sz="2400" dirty="0"/>
              <a:t>) (</a:t>
            </a:r>
            <a:r>
              <a:rPr lang="en-GB" sz="2400" dirty="0" err="1"/>
              <a:t>Iphone</a:t>
            </a:r>
            <a:r>
              <a:rPr lang="en-GB" sz="2400" dirty="0"/>
              <a:t> – AppStore). </a:t>
            </a:r>
          </a:p>
        </p:txBody>
      </p:sp>
      <p:pic>
        <p:nvPicPr>
          <p:cNvPr id="1026" name="Picture 2" descr="Image result for app store">
            <a:extLst>
              <a:ext uri="{FF2B5EF4-FFF2-40B4-BE49-F238E27FC236}">
                <a16:creationId xmlns:a16="http://schemas.microsoft.com/office/drawing/2014/main" id="{66824EFF-E528-4103-8CA3-433915C2B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8561" y="6019262"/>
            <a:ext cx="2074878" cy="67316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android store">
            <a:extLst>
              <a:ext uri="{FF2B5EF4-FFF2-40B4-BE49-F238E27FC236}">
                <a16:creationId xmlns:a16="http://schemas.microsoft.com/office/drawing/2014/main" id="{CC8F181C-BF56-43B0-BD47-7C7F6D0A6E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8561" y="5185659"/>
            <a:ext cx="2074878" cy="7197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474E03A-0295-4181-8510-FBF497742B4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Tree>
    <p:extLst>
      <p:ext uri="{BB962C8B-B14F-4D97-AF65-F5344CB8AC3E}">
        <p14:creationId xmlns:p14="http://schemas.microsoft.com/office/powerpoint/2010/main" val="977125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DDE1-1949-4962-83C0-3FF432F080FD}"/>
              </a:ext>
            </a:extLst>
          </p:cNvPr>
          <p:cNvSpPr>
            <a:spLocks noGrp="1"/>
          </p:cNvSpPr>
          <p:nvPr>
            <p:ph type="title"/>
          </p:nvPr>
        </p:nvSpPr>
        <p:spPr/>
        <p:txBody>
          <a:bodyPr/>
          <a:lstStyle/>
          <a:p>
            <a:r>
              <a:rPr lang="en-GB" dirty="0"/>
              <a:t>Option 2 – Website</a:t>
            </a:r>
          </a:p>
        </p:txBody>
      </p:sp>
      <p:sp>
        <p:nvSpPr>
          <p:cNvPr id="3" name="Content Placeholder 2">
            <a:extLst>
              <a:ext uri="{FF2B5EF4-FFF2-40B4-BE49-F238E27FC236}">
                <a16:creationId xmlns:a16="http://schemas.microsoft.com/office/drawing/2014/main" id="{B280980C-E178-446F-AA18-7934813DC844}"/>
              </a:ext>
            </a:extLst>
          </p:cNvPr>
          <p:cNvSpPr>
            <a:spLocks noGrp="1"/>
          </p:cNvSpPr>
          <p:nvPr>
            <p:ph idx="1"/>
          </p:nvPr>
        </p:nvSpPr>
        <p:spPr>
          <a:xfrm>
            <a:off x="685800" y="1841634"/>
            <a:ext cx="4447674" cy="4024125"/>
          </a:xfrm>
        </p:spPr>
        <p:txBody>
          <a:bodyPr/>
          <a:lstStyle/>
          <a:p>
            <a:pPr marL="0" indent="0">
              <a:buNone/>
            </a:pPr>
            <a:r>
              <a:rPr lang="en-GB" dirty="0"/>
              <a:t>For our second idea we came up with designing a website using </a:t>
            </a:r>
            <a:r>
              <a:rPr lang="en-GB" dirty="0" err="1"/>
              <a:t>Javascript</a:t>
            </a:r>
            <a:r>
              <a:rPr lang="en-GB" dirty="0"/>
              <a:t>, HTML, CSS etc. Which would supply users with a more dynamic way of accessing our product. We came up with this idea specifically because of the ease of access for end users.</a:t>
            </a:r>
          </a:p>
        </p:txBody>
      </p:sp>
      <p:sp>
        <p:nvSpPr>
          <p:cNvPr id="4" name="Rectangle 3">
            <a:extLst>
              <a:ext uri="{FF2B5EF4-FFF2-40B4-BE49-F238E27FC236}">
                <a16:creationId xmlns:a16="http://schemas.microsoft.com/office/drawing/2014/main" id="{1051546D-7C41-4633-83BE-58F56CB18082}"/>
              </a:ext>
            </a:extLst>
          </p:cNvPr>
          <p:cNvSpPr/>
          <p:nvPr/>
        </p:nvSpPr>
        <p:spPr>
          <a:xfrm>
            <a:off x="6096000" y="3297087"/>
            <a:ext cx="5293895" cy="2031325"/>
          </a:xfrm>
          <a:prstGeom prst="rect">
            <a:avLst/>
          </a:prstGeom>
        </p:spPr>
        <p:txBody>
          <a:bodyPr wrap="square">
            <a:spAutoFit/>
          </a:bodyPr>
          <a:lstStyle/>
          <a:p>
            <a:r>
              <a:rPr lang="en-GB" dirty="0"/>
              <a:t>For example, instead of users having to download our application on their mobile devices which obviously requires their time and resources to download the software, we came up with the idea of a website with different page forms that would give the same functionality as the phone application.</a:t>
            </a:r>
          </a:p>
        </p:txBody>
      </p:sp>
      <p:pic>
        <p:nvPicPr>
          <p:cNvPr id="6" name="Picture 5">
            <a:extLst>
              <a:ext uri="{FF2B5EF4-FFF2-40B4-BE49-F238E27FC236}">
                <a16:creationId xmlns:a16="http://schemas.microsoft.com/office/drawing/2014/main" id="{8E3D279B-C229-4940-ADD1-754DC40CE6A4}"/>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Tree>
    <p:extLst>
      <p:ext uri="{BB962C8B-B14F-4D97-AF65-F5344CB8AC3E}">
        <p14:creationId xmlns:p14="http://schemas.microsoft.com/office/powerpoint/2010/main" val="2877104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DDE1-1949-4962-83C0-3FF432F080FD}"/>
              </a:ext>
            </a:extLst>
          </p:cNvPr>
          <p:cNvSpPr>
            <a:spLocks noGrp="1"/>
          </p:cNvSpPr>
          <p:nvPr>
            <p:ph type="title"/>
          </p:nvPr>
        </p:nvSpPr>
        <p:spPr/>
        <p:txBody>
          <a:bodyPr>
            <a:normAutofit/>
          </a:bodyPr>
          <a:lstStyle/>
          <a:p>
            <a:r>
              <a:rPr lang="en-GB" sz="3200" dirty="0"/>
              <a:t>Our decision – Interactive website</a:t>
            </a:r>
          </a:p>
        </p:txBody>
      </p:sp>
      <p:pic>
        <p:nvPicPr>
          <p:cNvPr id="6" name="Picture 5">
            <a:extLst>
              <a:ext uri="{FF2B5EF4-FFF2-40B4-BE49-F238E27FC236}">
                <a16:creationId xmlns:a16="http://schemas.microsoft.com/office/drawing/2014/main" id="{8E3D279B-C229-4940-ADD1-754DC40CE6A4}"/>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
        <p:nvSpPr>
          <p:cNvPr id="7" name="Content Placeholder 6">
            <a:extLst>
              <a:ext uri="{FF2B5EF4-FFF2-40B4-BE49-F238E27FC236}">
                <a16:creationId xmlns:a16="http://schemas.microsoft.com/office/drawing/2014/main" id="{92B3AB65-B3C9-4739-8046-FA7BB8EB6675}"/>
              </a:ext>
            </a:extLst>
          </p:cNvPr>
          <p:cNvSpPr>
            <a:spLocks noGrp="1"/>
          </p:cNvSpPr>
          <p:nvPr>
            <p:ph idx="1"/>
          </p:nvPr>
        </p:nvSpPr>
        <p:spPr>
          <a:xfrm>
            <a:off x="541867" y="2182774"/>
            <a:ext cx="3534834" cy="4024125"/>
          </a:xfrm>
        </p:spPr>
        <p:txBody>
          <a:bodyPr/>
          <a:lstStyle/>
          <a:p>
            <a:pPr marL="0" indent="0">
              <a:buNone/>
            </a:pPr>
            <a:r>
              <a:rPr lang="en-GB" sz="1800" dirty="0"/>
              <a:t>After much deliberation about which options we all preferred, we decided on going ahead with the website idea.</a:t>
            </a:r>
          </a:p>
          <a:p>
            <a:pPr marL="0" indent="0">
              <a:buNone/>
            </a:pPr>
            <a:endParaRPr lang="en-GB" sz="1800" dirty="0"/>
          </a:p>
          <a:p>
            <a:pPr marL="0" indent="0">
              <a:buNone/>
            </a:pPr>
            <a:r>
              <a:rPr lang="en-GB" sz="1800" dirty="0"/>
              <a:t>The first part of development included some sketches of different website designs and also layout designs etc.</a:t>
            </a:r>
            <a:endParaRPr lang="en-GB" dirty="0"/>
          </a:p>
          <a:p>
            <a:pPr marL="0" indent="0">
              <a:buNone/>
            </a:pPr>
            <a:endParaRPr lang="en-GB" dirty="0"/>
          </a:p>
        </p:txBody>
      </p:sp>
      <p:sp>
        <p:nvSpPr>
          <p:cNvPr id="8" name="TextBox 7">
            <a:extLst>
              <a:ext uri="{FF2B5EF4-FFF2-40B4-BE49-F238E27FC236}">
                <a16:creationId xmlns:a16="http://schemas.microsoft.com/office/drawing/2014/main" id="{8B7FFAF2-5929-4F15-80D2-CB0C58413F56}"/>
              </a:ext>
            </a:extLst>
          </p:cNvPr>
          <p:cNvSpPr txBox="1"/>
          <p:nvPr/>
        </p:nvSpPr>
        <p:spPr>
          <a:xfrm>
            <a:off x="6943725" y="1918219"/>
            <a:ext cx="2019300" cy="369332"/>
          </a:xfrm>
          <a:prstGeom prst="rect">
            <a:avLst/>
          </a:prstGeom>
          <a:noFill/>
        </p:spPr>
        <p:txBody>
          <a:bodyPr wrap="square" rtlCol="0">
            <a:spAutoFit/>
          </a:bodyPr>
          <a:lstStyle/>
          <a:p>
            <a:r>
              <a:rPr lang="en-GB" dirty="0"/>
              <a:t>First sketches!</a:t>
            </a:r>
          </a:p>
        </p:txBody>
      </p:sp>
      <p:pic>
        <p:nvPicPr>
          <p:cNvPr id="10" name="Picture 9" descr="A close up of text on a white background&#10;&#10;Description generated with high confidence">
            <a:extLst>
              <a:ext uri="{FF2B5EF4-FFF2-40B4-BE49-F238E27FC236}">
                <a16:creationId xmlns:a16="http://schemas.microsoft.com/office/drawing/2014/main" id="{330E209F-4263-40F7-A868-21726EAD7F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5902278" y="1053892"/>
            <a:ext cx="3494188" cy="6211889"/>
          </a:xfrm>
          <a:prstGeom prst="rect">
            <a:avLst/>
          </a:prstGeom>
        </p:spPr>
      </p:pic>
    </p:spTree>
    <p:extLst>
      <p:ext uri="{BB962C8B-B14F-4D97-AF65-F5344CB8AC3E}">
        <p14:creationId xmlns:p14="http://schemas.microsoft.com/office/powerpoint/2010/main" val="1885148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DDE1-1949-4962-83C0-3FF432F080FD}"/>
              </a:ext>
            </a:extLst>
          </p:cNvPr>
          <p:cNvSpPr>
            <a:spLocks noGrp="1"/>
          </p:cNvSpPr>
          <p:nvPr>
            <p:ph type="title"/>
          </p:nvPr>
        </p:nvSpPr>
        <p:spPr>
          <a:xfrm>
            <a:off x="2895600" y="764373"/>
            <a:ext cx="8610600" cy="1293028"/>
          </a:xfrm>
        </p:spPr>
        <p:txBody>
          <a:bodyPr>
            <a:normAutofit/>
          </a:bodyPr>
          <a:lstStyle/>
          <a:p>
            <a:r>
              <a:rPr lang="en-GB" sz="3200" dirty="0"/>
              <a:t>CONTENT</a:t>
            </a:r>
          </a:p>
        </p:txBody>
      </p:sp>
      <p:pic>
        <p:nvPicPr>
          <p:cNvPr id="6" name="Picture 5">
            <a:extLst>
              <a:ext uri="{FF2B5EF4-FFF2-40B4-BE49-F238E27FC236}">
                <a16:creationId xmlns:a16="http://schemas.microsoft.com/office/drawing/2014/main" id="{8E3D279B-C229-4940-ADD1-754DC40CE6A4}"/>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
        <p:nvSpPr>
          <p:cNvPr id="7" name="Content Placeholder 6">
            <a:extLst>
              <a:ext uri="{FF2B5EF4-FFF2-40B4-BE49-F238E27FC236}">
                <a16:creationId xmlns:a16="http://schemas.microsoft.com/office/drawing/2014/main" id="{92B3AB65-B3C9-4739-8046-FA7BB8EB6675}"/>
              </a:ext>
            </a:extLst>
          </p:cNvPr>
          <p:cNvSpPr>
            <a:spLocks noGrp="1"/>
          </p:cNvSpPr>
          <p:nvPr>
            <p:ph idx="1"/>
          </p:nvPr>
        </p:nvSpPr>
        <p:spPr>
          <a:xfrm>
            <a:off x="4468019" y="2683680"/>
            <a:ext cx="7342187" cy="4024125"/>
          </a:xfrm>
        </p:spPr>
        <p:txBody>
          <a:bodyPr/>
          <a:lstStyle/>
          <a:p>
            <a:pPr marL="0" indent="0">
              <a:buNone/>
            </a:pPr>
            <a:r>
              <a:rPr lang="en-GB" sz="2400" u="sng" dirty="0"/>
              <a:t>WHAT WE AGREED ON:</a:t>
            </a:r>
          </a:p>
          <a:p>
            <a:r>
              <a:rPr lang="en-GB" sz="2400" dirty="0"/>
              <a:t>4 FORMS</a:t>
            </a:r>
          </a:p>
          <a:p>
            <a:r>
              <a:rPr lang="en-GB" sz="2400" dirty="0"/>
              <a:t>HOME (1)</a:t>
            </a:r>
          </a:p>
          <a:p>
            <a:r>
              <a:rPr lang="en-GB" sz="2400" dirty="0"/>
              <a:t>QUIZ (2) – AI/ML</a:t>
            </a:r>
          </a:p>
          <a:p>
            <a:r>
              <a:rPr lang="en-GB" sz="2400" dirty="0"/>
              <a:t>FORUM/PICTURE POSTING (3)</a:t>
            </a:r>
          </a:p>
          <a:p>
            <a:r>
              <a:rPr lang="en-GB" sz="2800" dirty="0"/>
              <a:t>LIVE CHAT ROOM FROM QUIZ RESULTS (4)</a:t>
            </a:r>
          </a:p>
          <a:p>
            <a:pPr marL="0" indent="0">
              <a:buNone/>
            </a:pPr>
            <a:endParaRPr lang="en-GB" dirty="0"/>
          </a:p>
        </p:txBody>
      </p:sp>
      <p:sp>
        <p:nvSpPr>
          <p:cNvPr id="3" name="TextBox 2">
            <a:extLst>
              <a:ext uri="{FF2B5EF4-FFF2-40B4-BE49-F238E27FC236}">
                <a16:creationId xmlns:a16="http://schemas.microsoft.com/office/drawing/2014/main" id="{4CABD7AD-0242-454D-8926-3F1263717405}"/>
              </a:ext>
            </a:extLst>
          </p:cNvPr>
          <p:cNvSpPr txBox="1"/>
          <p:nvPr/>
        </p:nvSpPr>
        <p:spPr>
          <a:xfrm>
            <a:off x="685800" y="1439462"/>
            <a:ext cx="4086225" cy="1477328"/>
          </a:xfrm>
          <a:prstGeom prst="rect">
            <a:avLst/>
          </a:prstGeom>
          <a:noFill/>
        </p:spPr>
        <p:txBody>
          <a:bodyPr wrap="square" rtlCol="0">
            <a:spAutoFit/>
          </a:bodyPr>
          <a:lstStyle/>
          <a:p>
            <a:r>
              <a:rPr lang="en-GB" dirty="0"/>
              <a:t>One of t	he most important part of the project was discussing and deciding what content we wanted to implement onto the website. </a:t>
            </a:r>
          </a:p>
        </p:txBody>
      </p:sp>
    </p:spTree>
    <p:extLst>
      <p:ext uri="{BB962C8B-B14F-4D97-AF65-F5344CB8AC3E}">
        <p14:creationId xmlns:p14="http://schemas.microsoft.com/office/powerpoint/2010/main" val="2581273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CB2F46E-85F7-4212-9BA6-53EFFF279668}"/>
              </a:ext>
            </a:extLst>
          </p:cNvPr>
          <p:cNvPicPr>
            <a:picLocks noChangeAspect="1"/>
          </p:cNvPicPr>
          <p:nvPr/>
        </p:nvPicPr>
        <p:blipFill>
          <a:blip r:embed="rId2"/>
          <a:stretch>
            <a:fillRect/>
          </a:stretch>
        </p:blipFill>
        <p:spPr>
          <a:xfrm>
            <a:off x="8055853" y="2234253"/>
            <a:ext cx="4113924" cy="2933700"/>
          </a:xfrm>
          <a:prstGeom prst="rect">
            <a:avLst/>
          </a:prstGeom>
        </p:spPr>
      </p:pic>
      <p:sp>
        <p:nvSpPr>
          <p:cNvPr id="2" name="Title 1">
            <a:extLst>
              <a:ext uri="{FF2B5EF4-FFF2-40B4-BE49-F238E27FC236}">
                <a16:creationId xmlns:a16="http://schemas.microsoft.com/office/drawing/2014/main" id="{613550FF-828F-45A2-9E73-CD9118E15AFA}"/>
              </a:ext>
            </a:extLst>
          </p:cNvPr>
          <p:cNvSpPr>
            <a:spLocks noGrp="1"/>
          </p:cNvSpPr>
          <p:nvPr>
            <p:ph type="title"/>
          </p:nvPr>
        </p:nvSpPr>
        <p:spPr>
          <a:xfrm>
            <a:off x="2491530" y="764373"/>
            <a:ext cx="9014670" cy="1293028"/>
          </a:xfrm>
        </p:spPr>
        <p:txBody>
          <a:bodyPr/>
          <a:lstStyle/>
          <a:p>
            <a:r>
              <a:rPr lang="en-GB" dirty="0"/>
              <a:t>Development</a:t>
            </a:r>
          </a:p>
        </p:txBody>
      </p:sp>
      <p:sp>
        <p:nvSpPr>
          <p:cNvPr id="3" name="Content Placeholder 2">
            <a:extLst>
              <a:ext uri="{FF2B5EF4-FFF2-40B4-BE49-F238E27FC236}">
                <a16:creationId xmlns:a16="http://schemas.microsoft.com/office/drawing/2014/main" id="{BC080A19-432B-4E64-9107-1B5452C2F70A}"/>
              </a:ext>
            </a:extLst>
          </p:cNvPr>
          <p:cNvSpPr>
            <a:spLocks noGrp="1"/>
          </p:cNvSpPr>
          <p:nvPr>
            <p:ph idx="1"/>
          </p:nvPr>
        </p:nvSpPr>
        <p:spPr>
          <a:xfrm>
            <a:off x="276225" y="2185035"/>
            <a:ext cx="10820400" cy="4024125"/>
          </a:xfrm>
        </p:spPr>
        <p:txBody>
          <a:bodyPr>
            <a:normAutofit/>
          </a:bodyPr>
          <a:lstStyle/>
          <a:p>
            <a:pPr marL="0" indent="0">
              <a:buNone/>
            </a:pPr>
            <a:r>
              <a:rPr lang="en-GB" sz="2000" u="sng" dirty="0"/>
              <a:t>Here were our first moments of the development</a:t>
            </a:r>
          </a:p>
          <a:p>
            <a:r>
              <a:rPr lang="en-GB" sz="2000" dirty="0"/>
              <a:t>Still a long way to go</a:t>
            </a:r>
          </a:p>
          <a:p>
            <a:r>
              <a:rPr lang="en-GB" sz="2000" dirty="0"/>
              <a:t>Functionality was the main goal</a:t>
            </a:r>
          </a:p>
          <a:p>
            <a:r>
              <a:rPr lang="en-GB" sz="2000" dirty="0"/>
              <a:t>Pictures just used as an example</a:t>
            </a:r>
          </a:p>
        </p:txBody>
      </p:sp>
      <p:pic>
        <p:nvPicPr>
          <p:cNvPr id="7" name="Picture 6">
            <a:extLst>
              <a:ext uri="{FF2B5EF4-FFF2-40B4-BE49-F238E27FC236}">
                <a16:creationId xmlns:a16="http://schemas.microsoft.com/office/drawing/2014/main" id="{8474E03A-0295-4181-8510-FBF497742B46}"/>
              </a:ext>
            </a:extLst>
          </p:cNvPr>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pic>
        <p:nvPicPr>
          <p:cNvPr id="4" name="Picture 3">
            <a:extLst>
              <a:ext uri="{FF2B5EF4-FFF2-40B4-BE49-F238E27FC236}">
                <a16:creationId xmlns:a16="http://schemas.microsoft.com/office/drawing/2014/main" id="{2FB9F9EF-ABD9-4A73-AF33-E3C07A28C12F}"/>
              </a:ext>
            </a:extLst>
          </p:cNvPr>
          <p:cNvPicPr>
            <a:picLocks noChangeAspect="1"/>
          </p:cNvPicPr>
          <p:nvPr/>
        </p:nvPicPr>
        <p:blipFill>
          <a:blip r:embed="rId4"/>
          <a:stretch>
            <a:fillRect/>
          </a:stretch>
        </p:blipFill>
        <p:spPr>
          <a:xfrm>
            <a:off x="104775" y="3800474"/>
            <a:ext cx="5937491" cy="2854325"/>
          </a:xfrm>
          <a:prstGeom prst="rect">
            <a:avLst/>
          </a:prstGeom>
        </p:spPr>
      </p:pic>
      <p:sp>
        <p:nvSpPr>
          <p:cNvPr id="8" name="Chord 7">
            <a:extLst>
              <a:ext uri="{FF2B5EF4-FFF2-40B4-BE49-F238E27FC236}">
                <a16:creationId xmlns:a16="http://schemas.microsoft.com/office/drawing/2014/main" id="{4E978E4C-8DFD-4F39-ACB1-885451FD2423}"/>
              </a:ext>
            </a:extLst>
          </p:cNvPr>
          <p:cNvSpPr/>
          <p:nvPr/>
        </p:nvSpPr>
        <p:spPr>
          <a:xfrm>
            <a:off x="6324600" y="3446942"/>
            <a:ext cx="4572000" cy="762000"/>
          </a:xfrm>
          <a:prstGeom prst="chord">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bg1"/>
                </a:solidFill>
              </a:rPr>
              <a:t>Navigation bar </a:t>
            </a:r>
          </a:p>
        </p:txBody>
      </p:sp>
      <p:sp>
        <p:nvSpPr>
          <p:cNvPr id="13" name="Chord 12">
            <a:extLst>
              <a:ext uri="{FF2B5EF4-FFF2-40B4-BE49-F238E27FC236}">
                <a16:creationId xmlns:a16="http://schemas.microsoft.com/office/drawing/2014/main" id="{AC312814-5B09-4D59-BE6E-AC594E329450}"/>
              </a:ext>
            </a:extLst>
          </p:cNvPr>
          <p:cNvSpPr/>
          <p:nvPr/>
        </p:nvSpPr>
        <p:spPr>
          <a:xfrm>
            <a:off x="6829425" y="4065880"/>
            <a:ext cx="4438650" cy="762000"/>
          </a:xfrm>
          <a:prstGeom prst="chord">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bg1"/>
                </a:solidFill>
              </a:rPr>
              <a:t>Buttons</a:t>
            </a:r>
          </a:p>
        </p:txBody>
      </p:sp>
      <p:sp>
        <p:nvSpPr>
          <p:cNvPr id="14" name="Chord 13">
            <a:extLst>
              <a:ext uri="{FF2B5EF4-FFF2-40B4-BE49-F238E27FC236}">
                <a16:creationId xmlns:a16="http://schemas.microsoft.com/office/drawing/2014/main" id="{DDB98434-FC3D-4724-AE94-38E77624E815}"/>
              </a:ext>
            </a:extLst>
          </p:cNvPr>
          <p:cNvSpPr/>
          <p:nvPr/>
        </p:nvSpPr>
        <p:spPr>
          <a:xfrm>
            <a:off x="7343775" y="4671474"/>
            <a:ext cx="4438650" cy="762000"/>
          </a:xfrm>
          <a:prstGeom prst="chord">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bg1"/>
                </a:solidFill>
              </a:rPr>
              <a:t>Carousel</a:t>
            </a:r>
          </a:p>
        </p:txBody>
      </p:sp>
      <p:cxnSp>
        <p:nvCxnSpPr>
          <p:cNvPr id="12" name="Straight Arrow Connector 11">
            <a:extLst>
              <a:ext uri="{FF2B5EF4-FFF2-40B4-BE49-F238E27FC236}">
                <a16:creationId xmlns:a16="http://schemas.microsoft.com/office/drawing/2014/main" id="{1DAB1DAF-DB66-474A-B36D-97191ECBDBB9}"/>
              </a:ext>
            </a:extLst>
          </p:cNvPr>
          <p:cNvCxnSpPr/>
          <p:nvPr/>
        </p:nvCxnSpPr>
        <p:spPr>
          <a:xfrm flipH="1">
            <a:off x="6042266" y="3800474"/>
            <a:ext cx="547024" cy="123826"/>
          </a:xfrm>
          <a:prstGeom prst="straightConnector1">
            <a:avLst/>
          </a:prstGeom>
          <a:ln w="50800">
            <a:solidFill>
              <a:srgbClr val="0070C0"/>
            </a:solidFill>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5A78D5B1-6349-4B54-B73E-E1501E244817}"/>
              </a:ext>
            </a:extLst>
          </p:cNvPr>
          <p:cNvCxnSpPr>
            <a:cxnSpLocks/>
          </p:cNvCxnSpPr>
          <p:nvPr/>
        </p:nvCxnSpPr>
        <p:spPr>
          <a:xfrm flipH="1" flipV="1">
            <a:off x="1123950" y="3935388"/>
            <a:ext cx="6340937" cy="548414"/>
          </a:xfrm>
          <a:prstGeom prst="straightConnector1">
            <a:avLst/>
          </a:prstGeom>
          <a:ln w="50800">
            <a:solidFill>
              <a:srgbClr val="0070C0"/>
            </a:solidFill>
            <a:tailEnd type="triangle"/>
          </a:ln>
        </p:spPr>
        <p:style>
          <a:lnRef idx="3">
            <a:schemeClr val="accent1"/>
          </a:lnRef>
          <a:fillRef idx="0">
            <a:schemeClr val="accent1"/>
          </a:fillRef>
          <a:effectRef idx="2">
            <a:schemeClr val="accent1"/>
          </a:effectRef>
          <a:fontRef idx="minor">
            <a:schemeClr val="tx1"/>
          </a:fontRef>
        </p:style>
      </p:cxnSp>
      <p:cxnSp>
        <p:nvCxnSpPr>
          <p:cNvPr id="18" name="Straight Arrow Connector 17">
            <a:extLst>
              <a:ext uri="{FF2B5EF4-FFF2-40B4-BE49-F238E27FC236}">
                <a16:creationId xmlns:a16="http://schemas.microsoft.com/office/drawing/2014/main" id="{B207E6B6-C914-43D5-A51F-2A239ABDF9AF}"/>
              </a:ext>
            </a:extLst>
          </p:cNvPr>
          <p:cNvCxnSpPr>
            <a:cxnSpLocks/>
          </p:cNvCxnSpPr>
          <p:nvPr/>
        </p:nvCxnSpPr>
        <p:spPr>
          <a:xfrm flipH="1">
            <a:off x="3352800" y="5103810"/>
            <a:ext cx="4264487" cy="50000"/>
          </a:xfrm>
          <a:prstGeom prst="straightConnector1">
            <a:avLst/>
          </a:prstGeom>
          <a:ln w="50800">
            <a:solidFill>
              <a:srgbClr val="0070C0"/>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14211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84529-CF3A-465C-B155-1CE9BC7EE2C9}"/>
              </a:ext>
            </a:extLst>
          </p:cNvPr>
          <p:cNvSpPr>
            <a:spLocks noGrp="1"/>
          </p:cNvSpPr>
          <p:nvPr>
            <p:ph type="title"/>
          </p:nvPr>
        </p:nvSpPr>
        <p:spPr/>
        <p:txBody>
          <a:bodyPr>
            <a:normAutofit/>
          </a:bodyPr>
          <a:lstStyle/>
          <a:p>
            <a:r>
              <a:rPr lang="en-GB" sz="2800" dirty="0"/>
              <a:t>Artificial intelligence/machine learning</a:t>
            </a:r>
          </a:p>
        </p:txBody>
      </p:sp>
      <p:sp>
        <p:nvSpPr>
          <p:cNvPr id="3" name="Content Placeholder 2">
            <a:extLst>
              <a:ext uri="{FF2B5EF4-FFF2-40B4-BE49-F238E27FC236}">
                <a16:creationId xmlns:a16="http://schemas.microsoft.com/office/drawing/2014/main" id="{BAA87F1F-DB59-466A-8F7E-3F25C7699979}"/>
              </a:ext>
            </a:extLst>
          </p:cNvPr>
          <p:cNvSpPr>
            <a:spLocks noGrp="1"/>
          </p:cNvSpPr>
          <p:nvPr>
            <p:ph idx="1"/>
          </p:nvPr>
        </p:nvSpPr>
        <p:spPr/>
        <p:txBody>
          <a:bodyPr>
            <a:normAutofit lnSpcReduction="10000"/>
          </a:bodyPr>
          <a:lstStyle/>
          <a:p>
            <a:pPr marL="0" indent="0">
              <a:buNone/>
            </a:pPr>
            <a:r>
              <a:rPr lang="en-GB" dirty="0"/>
              <a:t>To incorporate artificial intelligence and machine learning into our project we decided that the best way to incorporate this was to create a quiz which when all questions answered and processing has been completed, the AI computes a randomly generated code which is unique to how you answered the questionnaire. The AI then trawls through our database to find someone in the opposite country which seem most compatible(China/England) and then to finally pair the two users up.</a:t>
            </a:r>
          </a:p>
          <a:p>
            <a:pPr marL="0" indent="0">
              <a:buNone/>
            </a:pPr>
            <a:endParaRPr lang="en-GB" dirty="0"/>
          </a:p>
          <a:p>
            <a:pPr marL="0" indent="0">
              <a:buNone/>
            </a:pPr>
            <a:r>
              <a:rPr lang="en-GB" dirty="0"/>
              <a:t>After the user receives their code, the next step is to go to the chatroom and input the unique code which the AI will then connect you with your partner! </a:t>
            </a:r>
          </a:p>
          <a:p>
            <a:pPr marL="0" indent="0">
              <a:buNone/>
            </a:pPr>
            <a:endParaRPr lang="en-GB" dirty="0"/>
          </a:p>
          <a:p>
            <a:pPr marL="0" indent="0">
              <a:buNone/>
            </a:pPr>
            <a:r>
              <a:rPr lang="en-GB" dirty="0"/>
              <a:t>					Get chatting!</a:t>
            </a:r>
          </a:p>
        </p:txBody>
      </p:sp>
      <p:pic>
        <p:nvPicPr>
          <p:cNvPr id="4" name="Picture 3">
            <a:extLst>
              <a:ext uri="{FF2B5EF4-FFF2-40B4-BE49-F238E27FC236}">
                <a16:creationId xmlns:a16="http://schemas.microsoft.com/office/drawing/2014/main" id="{DA3CEF8D-8322-4D54-A211-0F33DFBA1C75}"/>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842623" y="5367938"/>
            <a:ext cx="1327154" cy="1441936"/>
          </a:xfrm>
          <a:prstGeom prst="rect">
            <a:avLst/>
          </a:prstGeom>
        </p:spPr>
      </p:pic>
    </p:spTree>
    <p:extLst>
      <p:ext uri="{BB962C8B-B14F-4D97-AF65-F5344CB8AC3E}">
        <p14:creationId xmlns:p14="http://schemas.microsoft.com/office/powerpoint/2010/main" val="57915535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1867</TotalTime>
  <Words>483</Words>
  <Application>Microsoft Office PowerPoint</Application>
  <PresentationFormat>Widescreen</PresentationFormat>
  <Paragraphs>50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Century Gothic</vt:lpstr>
      <vt:lpstr>Trebuchet MS</vt:lpstr>
      <vt:lpstr>Vapor Trail</vt:lpstr>
      <vt:lpstr>Covina</vt:lpstr>
      <vt:lpstr>Meet the team</vt:lpstr>
      <vt:lpstr>Ideas</vt:lpstr>
      <vt:lpstr>Option 1 – Phone Application</vt:lpstr>
      <vt:lpstr>Option 2 – Website</vt:lpstr>
      <vt:lpstr>Our decision – Interactive website</vt:lpstr>
      <vt:lpstr>CONTENT</vt:lpstr>
      <vt:lpstr>Development</vt:lpstr>
      <vt:lpstr>Artificial intelligence/machine learning</vt:lpstr>
      <vt:lpstr>PowerPoint Presentation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Covina</dc:title>
  <dc:creator>Euan Czerepaniak</dc:creator>
  <cp:lastModifiedBy>Euan Czerepaniak</cp:lastModifiedBy>
  <cp:revision>45</cp:revision>
  <dcterms:created xsi:type="dcterms:W3CDTF">2018-04-18T08:14:04Z</dcterms:created>
  <dcterms:modified xsi:type="dcterms:W3CDTF">2018-04-20T00:10:53Z</dcterms:modified>
</cp:coreProperties>
</file>

<file path=docProps/thumbnail.jpeg>
</file>